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12192000"/>
  <p:notesSz cx="6858000" cy="9144000"/>
  <p:embeddedFontLst>
    <p:embeddedFont>
      <p:font typeface="Century Gothic"/>
      <p:regular r:id="rId21"/>
      <p:bold r:id="rId22"/>
      <p:italic r:id="rId23"/>
      <p:boldItalic r:id="rId24"/>
    </p:embeddedFont>
    <p:embeddedFont>
      <p:font typeface="Open Sa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CenturyGothic-bold.fntdata"/><Relationship Id="rId21" Type="http://schemas.openxmlformats.org/officeDocument/2006/relationships/font" Target="fonts/CenturyGothic-regular.fntdata"/><Relationship Id="rId24" Type="http://schemas.openxmlformats.org/officeDocument/2006/relationships/font" Target="fonts/CenturyGothic-boldItalic.fntdata"/><Relationship Id="rId23" Type="http://schemas.openxmlformats.org/officeDocument/2006/relationships/font" Target="fonts/CenturyGothic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OpenSans-bold.fntdata"/><Relationship Id="rId25" Type="http://schemas.openxmlformats.org/officeDocument/2006/relationships/font" Target="fonts/OpenSans-regular.fntdata"/><Relationship Id="rId28" Type="http://schemas.openxmlformats.org/officeDocument/2006/relationships/font" Target="fonts/OpenSans-boldItalic.fntdata"/><Relationship Id="rId27" Type="http://schemas.openxmlformats.org/officeDocument/2006/relationships/font" Target="fonts/OpenSa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hu-H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ímdia" type="title">
  <p:cSld name="TITLE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" name="Google Shape;45;p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ép képaláírással" type="picTx">
  <p:cSld name="PICTURE_WITH_CAPTION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1"/>
          <p:cNvSpPr txBox="1"/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1"/>
          <p:cNvSpPr/>
          <p:nvPr>
            <p:ph idx="2" type="pic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11"/>
          <p:cNvSpPr txBox="1"/>
          <p:nvPr>
            <p:ph idx="1" type="body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14" name="Google Shape;114;p1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1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1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ím és felirat">
  <p:cSld name="Cím és felira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"/>
          <p:cNvSpPr txBox="1"/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2"/>
          <p:cNvSpPr txBox="1"/>
          <p:nvPr>
            <p:ph idx="1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1" name="Google Shape;121;p1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2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2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évjegy">
  <p:cSld name="Névjeg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3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28" name="Google Shape;128;p1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3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3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dézet – névjegy">
  <p:cSld name="Idézet – névjeg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4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5" name="Google Shape;135;p14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6" name="Google Shape;136;p1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4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4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140" name="Google Shape;140;p14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endParaRPr/>
          </a:p>
        </p:txBody>
      </p:sp>
      <p:sp>
        <p:nvSpPr>
          <p:cNvPr id="141" name="Google Shape;141;p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gaz vagy hamis">
  <p:cSld name="Igaz vagy hamis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5"/>
          <p:cNvSpPr txBox="1"/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15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5" name="Google Shape;145;p15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6" name="Google Shape;146;p1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1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15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5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ím és függőleges szöveg" type="vertTx">
  <p:cSld name="VERTICAL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6"/>
          <p:cNvSpPr txBox="1"/>
          <p:nvPr>
            <p:ph idx="1" type="body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53" name="Google Shape;153;p1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1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16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6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üggőleges cím és szöveg" type="vertTitleAndTx">
  <p:cSld name="VERTICAL_TITLE_AND_VERTICAL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/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17"/>
          <p:cNvSpPr txBox="1"/>
          <p:nvPr>
            <p:ph idx="1" type="body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60" name="Google Shape;160;p1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1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dézet képaláírással">
  <p:cSld name="Idézet képaláírással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"/>
          <p:cNvSpPr txBox="1"/>
          <p:nvPr>
            <p:ph idx="1" type="body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2" name="Google Shape;52;p3"/>
          <p:cNvSpPr txBox="1"/>
          <p:nvPr>
            <p:ph idx="2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3" name="Google Shape;53;p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3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57" name="Google Shape;57;p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u-H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endParaRPr/>
          </a:p>
        </p:txBody>
      </p:sp>
      <p:sp>
        <p:nvSpPr>
          <p:cNvPr id="58" name="Google Shape;58;p3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u-H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ím és tartalom" type="obj">
  <p:cSld name="OBJEC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4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2" name="Google Shape;62;p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4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ak cím" type="titleOnly">
  <p:cSld name="TITLE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Üres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6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6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ét tartalomrész" type="twoObj">
  <p:cSld name="TWO_OBJECT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7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80" name="Google Shape;80;p7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81" name="Google Shape;81;p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zakaszfejléc" type="secHead">
  <p:cSld name="SECTION_HEADER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8"/>
          <p:cNvSpPr txBox="1"/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8"/>
          <p:cNvSpPr txBox="1"/>
          <p:nvPr>
            <p:ph idx="1" type="body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8" name="Google Shape;88;p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8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8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Összehasonlítás" type="twoTxTwoObj">
  <p:cSld name="TWO_OBJECTS_WITH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9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95" name="Google Shape;95;p9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96" name="Google Shape;96;p9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97" name="Google Shape;97;p9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9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9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rtalomrész képaláírással" type="objTx">
  <p:cSld name="OBJECT_WITH_CAPTION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0"/>
          <p:cNvSpPr txBox="1"/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b="0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0"/>
          <p:cNvSpPr txBox="1"/>
          <p:nvPr>
            <p:ph idx="1" type="body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05" name="Google Shape;105;p10"/>
          <p:cNvSpPr txBox="1"/>
          <p:nvPr>
            <p:ph idx="2" type="body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6" name="Google Shape;106;p1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0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0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1" name="Google Shape;11;p1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" name="Google Shape;23;p1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24" name="Google Shape;24;p1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1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8" name="Google Shape;38;p1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9" name="Google Shape;39;p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0" name="Google Shape;40;p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1" name="Google Shape;41;p1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 txBox="1"/>
          <p:nvPr>
            <p:ph type="ctrTitle"/>
          </p:nvPr>
        </p:nvSpPr>
        <p:spPr>
          <a:xfrm>
            <a:off x="2589213" y="968829"/>
            <a:ext cx="8915399" cy="12504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809641"/>
              </a:buClr>
              <a:buSzPts val="5400"/>
              <a:buFont typeface="Century Gothic"/>
              <a:buNone/>
            </a:pPr>
            <a:r>
              <a:rPr b="1" lang="hu-HU">
                <a:solidFill>
                  <a:srgbClr val="809641"/>
                </a:solidFill>
              </a:rPr>
              <a:t>ORGANIKUS PEDAGÓGIA</a:t>
            </a:r>
            <a:endParaRPr/>
          </a:p>
        </p:txBody>
      </p:sp>
      <p:sp>
        <p:nvSpPr>
          <p:cNvPr id="170" name="Google Shape;170;p18"/>
          <p:cNvSpPr txBox="1"/>
          <p:nvPr>
            <p:ph idx="1" type="subTitle"/>
          </p:nvPr>
        </p:nvSpPr>
        <p:spPr>
          <a:xfrm>
            <a:off x="2589213" y="3192419"/>
            <a:ext cx="8915399" cy="1796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1" marL="457200" rtl="0" algn="ctr"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hu-HU" sz="4800">
                <a:solidFill>
                  <a:srgbClr val="809641"/>
                </a:solidFill>
              </a:rPr>
              <a:t>MIRE IS GONDOLJUNK?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7"/>
          <p:cNvSpPr txBox="1"/>
          <p:nvPr>
            <p:ph type="title"/>
          </p:nvPr>
        </p:nvSpPr>
        <p:spPr>
          <a:xfrm>
            <a:off x="2592924" y="624110"/>
            <a:ext cx="8911687" cy="11492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39943"/>
              </a:buClr>
              <a:buSzPct val="100000"/>
              <a:buFont typeface="Open Sans"/>
              <a:buNone/>
            </a:pPr>
            <a:r>
              <a:rPr b="1" i="0" lang="hu-HU">
                <a:solidFill>
                  <a:srgbClr val="839943"/>
                </a:solidFill>
                <a:latin typeface="Open Sans"/>
                <a:ea typeface="Open Sans"/>
                <a:cs typeface="Open Sans"/>
                <a:sym typeface="Open Sans"/>
              </a:rPr>
              <a:t>ÉLETMOZGÁS – Megértelek, növekedj!</a:t>
            </a:r>
            <a:br>
              <a:rPr b="1" i="0" lang="hu-HU">
                <a:solidFill>
                  <a:srgbClr val="839943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>
              <a:solidFill>
                <a:srgbClr val="839943"/>
              </a:solidFill>
            </a:endParaRPr>
          </a:p>
        </p:txBody>
      </p:sp>
      <p:sp>
        <p:nvSpPr>
          <p:cNvPr id="349" name="Google Shape;349;p27"/>
          <p:cNvSpPr txBox="1"/>
          <p:nvPr>
            <p:ph idx="1" type="body"/>
          </p:nvPr>
        </p:nvSpPr>
        <p:spPr>
          <a:xfrm>
            <a:off x="1773382" y="1422400"/>
            <a:ext cx="5129694" cy="51908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i="0" lang="hu-HU" sz="720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Nevelői hozzáállás:</a:t>
            </a:r>
            <a:endParaRPr b="0" i="0" sz="7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Kíváncsiság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Nyitottság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Motiválni, ösztönözni, támogatni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Megismerni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Képessé tenni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Felébreszteni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Fejleszteni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Mire van nyitva az „időablak”?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Miben vagyok a legelevenebb?</a:t>
            </a:r>
            <a:endParaRPr/>
          </a:p>
          <a:p>
            <a:pPr indent="-314325" lvl="0" marL="342900" rtl="0" algn="l">
              <a:spcBef>
                <a:spcPts val="25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  <p:pic>
        <p:nvPicPr>
          <p:cNvPr descr="Aki nem kíváncsi, hamar megöregszik - Behaviour" id="350" name="Google Shape;350;p27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47345" y="2175511"/>
            <a:ext cx="4193309" cy="332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8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Open Sans"/>
              <a:buNone/>
            </a:pPr>
            <a:r>
              <a:rPr b="1" i="0" lang="hu-HU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BIZALOM – Hiszek a benned lévő jóban</a:t>
            </a:r>
            <a:br>
              <a:rPr b="1" i="0" lang="hu-HU">
                <a:solidFill>
                  <a:srgbClr val="D7771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/>
          </a:p>
        </p:txBody>
      </p:sp>
      <p:sp>
        <p:nvSpPr>
          <p:cNvPr id="356" name="Google Shape;356;p28"/>
          <p:cNvSpPr txBox="1"/>
          <p:nvPr>
            <p:ph idx="1" type="body"/>
          </p:nvPr>
        </p:nvSpPr>
        <p:spPr>
          <a:xfrm>
            <a:off x="2152073" y="1542473"/>
            <a:ext cx="4751003" cy="5126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i="0" lang="hu-HU" sz="7200">
                <a:solidFill>
                  <a:srgbClr val="1F1F1F"/>
                </a:solidFill>
                <a:latin typeface="Open Sans"/>
                <a:ea typeface="Open Sans"/>
                <a:cs typeface="Open Sans"/>
                <a:sym typeface="Open Sans"/>
              </a:rPr>
              <a:t>Nevelői hozzáállás:</a:t>
            </a:r>
            <a:endParaRPr b="0" i="0" sz="7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Értékes vagy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Bízom benned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Rád bízom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Kinézem belőled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Bízhatsz bennem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Légkör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A rend keretei és a szabadság egysége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Tekintély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Döntésképesség</a:t>
            </a:r>
            <a:endParaRPr/>
          </a:p>
          <a:p>
            <a:pPr indent="0" lvl="0" marL="0" rtl="0" algn="l">
              <a:spcBef>
                <a:spcPts val="25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  <p:pic>
        <p:nvPicPr>
          <p:cNvPr descr="Bizalom - a kötődési minták alkímiája - 4 alkalmas meditációs sorozat  Szilasi Mártival - 2024. június 17-26. - Anahita Temple of Mystery" id="357" name="Google Shape;357;p28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10765" y="2142837"/>
            <a:ext cx="3371272" cy="3505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9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39943"/>
              </a:buClr>
              <a:buSzPct val="100000"/>
              <a:buFont typeface="Open Sans"/>
              <a:buNone/>
            </a:pPr>
            <a:r>
              <a:rPr b="1" i="0" lang="hu-HU">
                <a:solidFill>
                  <a:srgbClr val="839943"/>
                </a:solidFill>
                <a:latin typeface="Open Sans"/>
                <a:ea typeface="Open Sans"/>
                <a:cs typeface="Open Sans"/>
                <a:sym typeface="Open Sans"/>
              </a:rPr>
              <a:t>ESZMÉNY – Kösd a szekered egy csillaghoz!</a:t>
            </a:r>
            <a:br>
              <a:rPr b="1" i="0" lang="hu-HU">
                <a:solidFill>
                  <a:srgbClr val="839943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>
              <a:solidFill>
                <a:srgbClr val="839943"/>
              </a:solidFill>
            </a:endParaRPr>
          </a:p>
        </p:txBody>
      </p:sp>
      <p:sp>
        <p:nvSpPr>
          <p:cNvPr id="363" name="Google Shape;363;p29"/>
          <p:cNvSpPr txBox="1"/>
          <p:nvPr>
            <p:ph idx="1" type="body"/>
          </p:nvPr>
        </p:nvSpPr>
        <p:spPr>
          <a:xfrm>
            <a:off x="2355273" y="2133600"/>
            <a:ext cx="4547803" cy="369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i="0" lang="hu-HU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Nevelői hozzáállás:</a:t>
            </a:r>
            <a:endParaRPr b="0" i="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0" i="0" lang="hu-HU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Kibontakozni, kiteljesedni, tájékozódni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0" i="0" lang="hu-HU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Isten örök, különleges terve velem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0" i="0" lang="hu-HU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Ki vagyok, kivé válhatok?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0" i="0" lang="hu-HU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Igen az „én” legboldogabb formájára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0" i="0" lang="hu-HU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Tehetség, adottságok, készségek</a:t>
            </a:r>
            <a:endParaRPr/>
          </a:p>
          <a:p>
            <a:pPr indent="0" lvl="0" marL="0" rtl="0" algn="l">
              <a:spcBef>
                <a:spcPts val="25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A Csillag | Magyarországi Baptista Egyház" id="364" name="Google Shape;364;p29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5944" y="2401455"/>
            <a:ext cx="3808666" cy="2551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Open Sans"/>
              <a:buNone/>
            </a:pPr>
            <a:r>
              <a:rPr b="1" i="0" lang="hu-HU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KÖTŐDÉS – Fontos vagy nekem! Neveden szólítalak!</a:t>
            </a:r>
            <a:br>
              <a:rPr b="1" i="0" lang="hu-HU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>
              <a:solidFill>
                <a:srgbClr val="C00000"/>
              </a:solidFill>
            </a:endParaRPr>
          </a:p>
        </p:txBody>
      </p:sp>
      <p:sp>
        <p:nvSpPr>
          <p:cNvPr id="370" name="Google Shape;370;p30"/>
          <p:cNvSpPr txBox="1"/>
          <p:nvPr>
            <p:ph idx="1" type="body"/>
          </p:nvPr>
        </p:nvSpPr>
        <p:spPr>
          <a:xfrm>
            <a:off x="2013527" y="1754909"/>
            <a:ext cx="4889549" cy="48952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i="0" lang="hu-HU" sz="7200">
                <a:solidFill>
                  <a:srgbClr val="1F1F1F"/>
                </a:solidFill>
                <a:latin typeface="Open Sans"/>
                <a:ea typeface="Open Sans"/>
                <a:cs typeface="Open Sans"/>
                <a:sym typeface="Open Sans"/>
              </a:rPr>
              <a:t>Nevelői hozzáállás:</a:t>
            </a:r>
            <a:r>
              <a:rPr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Otthont nyújtani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Megtartani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Meggyökerezni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Odafordulni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Értékelni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Örülni neki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A belső szabadságot nyújtó, megtartó, biztonságos kötődések kialakulása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Nyelv, nemzet, haza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Énidentitás, nemi identitás, szellemi identitás</a:t>
            </a:r>
            <a:endParaRPr/>
          </a:p>
          <a:p>
            <a:pPr indent="0" lvl="0" marL="0" rtl="0" algn="l">
              <a:spcBef>
                <a:spcPts val="25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  <p:pic>
        <p:nvPicPr>
          <p:cNvPr descr="üzenet kavics fontos vagy nekem" id="371" name="Google Shape;371;p30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58869" y="2125663"/>
            <a:ext cx="3778250" cy="377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1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39943"/>
              </a:buClr>
              <a:buSzPct val="100000"/>
              <a:buFont typeface="Open Sans"/>
              <a:buNone/>
            </a:pPr>
            <a:r>
              <a:rPr b="1" i="0" lang="hu-HU">
                <a:solidFill>
                  <a:srgbClr val="839943"/>
                </a:solidFill>
                <a:latin typeface="Open Sans"/>
                <a:ea typeface="Open Sans"/>
                <a:cs typeface="Open Sans"/>
                <a:sym typeface="Open Sans"/>
              </a:rPr>
              <a:t>SZÖVETSÉG – Összetartozunk. </a:t>
            </a:r>
            <a:br>
              <a:rPr b="1" i="0" lang="hu-HU">
                <a:solidFill>
                  <a:srgbClr val="839943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hu-HU">
                <a:solidFill>
                  <a:srgbClr val="839943"/>
                </a:solidFill>
                <a:latin typeface="Open Sans"/>
                <a:ea typeface="Open Sans"/>
                <a:cs typeface="Open Sans"/>
                <a:sym typeface="Open Sans"/>
              </a:rPr>
              <a:t>Szívembe írtalak.</a:t>
            </a:r>
            <a:br>
              <a:rPr b="1" i="0" lang="hu-HU">
                <a:solidFill>
                  <a:srgbClr val="839943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>
              <a:solidFill>
                <a:srgbClr val="839943"/>
              </a:solidFill>
            </a:endParaRPr>
          </a:p>
        </p:txBody>
      </p:sp>
      <p:sp>
        <p:nvSpPr>
          <p:cNvPr id="377" name="Google Shape;377;p31"/>
          <p:cNvSpPr txBox="1"/>
          <p:nvPr>
            <p:ph idx="1" type="body"/>
          </p:nvPr>
        </p:nvSpPr>
        <p:spPr>
          <a:xfrm>
            <a:off x="2429164" y="2013527"/>
            <a:ext cx="4473912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i="0" lang="hu-HU" sz="7200">
                <a:solidFill>
                  <a:srgbClr val="1F1F1F"/>
                </a:solidFill>
                <a:latin typeface="Open Sans"/>
                <a:ea typeface="Open Sans"/>
                <a:cs typeface="Open Sans"/>
                <a:sym typeface="Open Sans"/>
              </a:rPr>
              <a:t>Nevelői hozzáállás:</a:t>
            </a:r>
            <a:endParaRPr b="0" i="0" sz="7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A barátság a szeretés iskolája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Elkötelezettség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Minőségi kapcsolatokban élni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Képessé és késszé tenni a természetes és a természetfölötti szövetségre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Hitéleti nevelés</a:t>
            </a:r>
            <a:endParaRPr/>
          </a:p>
          <a:p>
            <a:pPr indent="-342900" lvl="0" marL="342900" rtl="0" algn="l">
              <a:spcBef>
                <a:spcPts val="25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b="0" i="0" lang="hu-HU" sz="7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Családi életre nevelés</a:t>
            </a:r>
            <a:endParaRPr/>
          </a:p>
          <a:p>
            <a:pPr indent="0" lvl="0" marL="0" rtl="0" algn="l">
              <a:spcBef>
                <a:spcPts val="25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  <p:pic>
        <p:nvPicPr>
          <p:cNvPr descr="Hangtalan Jelek - Simon András" id="378" name="Google Shape;378;p31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74085" y="2125663"/>
            <a:ext cx="2747818" cy="377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2"/>
          <p:cNvSpPr txBox="1"/>
          <p:nvPr>
            <p:ph type="title"/>
          </p:nvPr>
        </p:nvSpPr>
        <p:spPr>
          <a:xfrm>
            <a:off x="2592925" y="624109"/>
            <a:ext cx="8911687" cy="25070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3600"/>
              <a:buFont typeface="Open Sans"/>
              <a:buNone/>
            </a:pPr>
            <a:r>
              <a:rPr b="1" i="0" lang="hu-HU">
                <a:solidFill>
                  <a:srgbClr val="808080"/>
                </a:solidFill>
                <a:latin typeface="Open Sans"/>
                <a:ea typeface="Open Sans"/>
                <a:cs typeface="Open Sans"/>
                <a:sym typeface="Open Sans"/>
              </a:rPr>
              <a:t>„KERÉKAGY” </a:t>
            </a:r>
            <a:br>
              <a:rPr b="1" i="0" lang="hu-HU">
                <a:solidFill>
                  <a:srgbClr val="80808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hu-HU">
                <a:solidFill>
                  <a:srgbClr val="808080"/>
                </a:solidFill>
                <a:latin typeface="Open Sans"/>
                <a:ea typeface="Open Sans"/>
                <a:cs typeface="Open Sans"/>
                <a:sym typeface="Open Sans"/>
              </a:rPr>
              <a:t> Szilárd, szabad, eredeti személyiség</a:t>
            </a:r>
            <a:br>
              <a:rPr b="1" i="0" lang="hu-HU">
                <a:solidFill>
                  <a:srgbClr val="80808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hu-HU">
                <a:solidFill>
                  <a:srgbClr val="808080"/>
                </a:solidFill>
                <a:latin typeface="Open Sans"/>
                <a:ea typeface="Open Sans"/>
                <a:cs typeface="Open Sans"/>
                <a:sym typeface="Open Sans"/>
              </a:rPr>
              <a:t>Belső szabadság</a:t>
            </a:r>
            <a:br>
              <a:rPr b="1" i="0" lang="hu-HU">
                <a:solidFill>
                  <a:srgbClr val="D7771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/>
          </a:p>
        </p:txBody>
      </p:sp>
      <p:sp>
        <p:nvSpPr>
          <p:cNvPr id="384" name="Google Shape;384;p32"/>
          <p:cNvSpPr txBox="1"/>
          <p:nvPr>
            <p:ph idx="1" type="body"/>
          </p:nvPr>
        </p:nvSpPr>
        <p:spPr>
          <a:xfrm>
            <a:off x="2589211" y="2632365"/>
            <a:ext cx="8559079" cy="37961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hu-HU" sz="2400" u="sng"/>
              <a:t>II. Vatikáni zsinat:</a:t>
            </a:r>
            <a:endParaRPr/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Char char="-"/>
            </a:pPr>
            <a:r>
              <a:rPr lang="hu-HU" sz="2400"/>
              <a:t>Evangéliumi szabadság és szeretet légköre!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Char char="-"/>
            </a:pPr>
            <a:r>
              <a:rPr lang="hu-HU" sz="2400"/>
              <a:t>A személyiség kibontakoztatása, és a keresztségben kapott új teremtmény növekedése!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Char char="-"/>
            </a:pPr>
            <a:r>
              <a:rPr lang="hu-HU" sz="2400"/>
              <a:t>Az egyetemes kultúra összekapcsolása az üdvösség hírével!</a:t>
            </a:r>
            <a:endParaRPr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énykép megnyitása" id="389" name="Google Shape;389;p33"/>
          <p:cNvPicPr preferRelativeResize="0"/>
          <p:nvPr/>
        </p:nvPicPr>
        <p:blipFill rotWithShape="1">
          <a:blip r:embed="rId3">
            <a:alphaModFix/>
          </a:blip>
          <a:srcRect b="0" l="17855" r="17856" t="0"/>
          <a:stretch/>
        </p:blipFill>
        <p:spPr>
          <a:xfrm>
            <a:off x="3592946" y="966310"/>
            <a:ext cx="6096000" cy="5337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entury Gothic"/>
              <a:buNone/>
            </a:pPr>
            <a:r>
              <a:rPr lang="hu-HU">
                <a:solidFill>
                  <a:srgbClr val="C00000"/>
                </a:solidFill>
              </a:rPr>
              <a:t>Organikus szó jelentése: szerves; életfolyamatokat mutató</a:t>
            </a:r>
            <a:endParaRPr/>
          </a:p>
        </p:txBody>
      </p:sp>
      <p:sp>
        <p:nvSpPr>
          <p:cNvPr id="176" name="Google Shape;176;p19"/>
          <p:cNvSpPr txBox="1"/>
          <p:nvPr>
            <p:ph idx="1" type="body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177" name="Google Shape;177;p19"/>
          <p:cNvSpPr txBox="1"/>
          <p:nvPr>
            <p:ph idx="2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Éreznek fájdalmat a növények? | 24.hu" id="178" name="Google Shape;17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5253" y="3889685"/>
            <a:ext cx="4113109" cy="2140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09641"/>
              </a:buClr>
              <a:buSzPts val="4400"/>
              <a:buFont typeface="Century Gothic"/>
              <a:buNone/>
            </a:pPr>
            <a:r>
              <a:rPr lang="hu-HU" sz="4400">
                <a:solidFill>
                  <a:srgbClr val="809641"/>
                </a:solidFill>
              </a:rPr>
              <a:t>Mit jelent ez a pedagógiában?</a:t>
            </a:r>
            <a:endParaRPr/>
          </a:p>
        </p:txBody>
      </p:sp>
      <p:sp>
        <p:nvSpPr>
          <p:cNvPr id="184" name="Google Shape;184;p20"/>
          <p:cNvSpPr txBox="1"/>
          <p:nvPr>
            <p:ph idx="1" type="body"/>
          </p:nvPr>
        </p:nvSpPr>
        <p:spPr>
          <a:xfrm>
            <a:off x="2589212" y="1704976"/>
            <a:ext cx="8903494" cy="4992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✔"/>
            </a:pPr>
            <a:r>
              <a:rPr b="1" lang="hu-HU" sz="2400">
                <a:solidFill>
                  <a:srgbClr val="809641"/>
                </a:solidFill>
              </a:rPr>
              <a:t>Egyfajta szemüveget!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b="1" sz="1000">
              <a:solidFill>
                <a:srgbClr val="80964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Font typeface="Noto Sans Symbols"/>
              <a:buChar char="✔"/>
            </a:pPr>
            <a:r>
              <a:rPr b="1" lang="hu-HU" sz="2400">
                <a:solidFill>
                  <a:srgbClr val="809641"/>
                </a:solidFill>
              </a:rPr>
              <a:t>Szemléletmódot! Látásmódot!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b="1" sz="1000">
              <a:solidFill>
                <a:srgbClr val="80964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Font typeface="Noto Sans Symbols"/>
              <a:buChar char="✔"/>
            </a:pPr>
            <a:r>
              <a:rPr b="1" lang="hu-HU" sz="2400">
                <a:solidFill>
                  <a:srgbClr val="809641"/>
                </a:solidFill>
              </a:rPr>
              <a:t>Élményt - tapasztalatot - azonosulást! Abból lesz megélt tudás, amit érzelem, élmény kísér! </a:t>
            </a:r>
            <a:endParaRPr/>
          </a:p>
          <a:p>
            <a:pPr indent="-279400" lvl="0" marL="342900" rtl="0" algn="l">
              <a:spcBef>
                <a:spcPts val="1000"/>
              </a:spcBef>
              <a:spcAft>
                <a:spcPts val="0"/>
              </a:spcAft>
              <a:buSzPts val="1000"/>
              <a:buFont typeface="Noto Sans Symbols"/>
              <a:buNone/>
            </a:pPr>
            <a:r>
              <a:t/>
            </a:r>
            <a:endParaRPr b="1" sz="1000">
              <a:solidFill>
                <a:srgbClr val="80964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Font typeface="Noto Sans Symbols"/>
              <a:buChar char="✔"/>
            </a:pPr>
            <a:r>
              <a:rPr b="1" lang="hu-HU" sz="2400">
                <a:solidFill>
                  <a:srgbClr val="809641"/>
                </a:solidFill>
              </a:rPr>
              <a:t>Ami az életet szolgálja!</a:t>
            </a:r>
            <a:endParaRPr/>
          </a:p>
          <a:p>
            <a:pPr indent="-190500" lvl="0" marL="342900" rtl="0" algn="l">
              <a:spcBef>
                <a:spcPts val="1000"/>
              </a:spcBef>
              <a:spcAft>
                <a:spcPts val="0"/>
              </a:spcAft>
              <a:buSzPts val="2400"/>
              <a:buFont typeface="Noto Sans Symbols"/>
              <a:buNone/>
            </a:pPr>
            <a:r>
              <a:t/>
            </a:r>
            <a:endParaRPr b="1" sz="2400">
              <a:solidFill>
                <a:srgbClr val="80964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400"/>
              <a:buFont typeface="Noto Sans Symbols"/>
              <a:buChar char="✔"/>
            </a:pPr>
            <a:r>
              <a:rPr b="1" lang="hu-HU" sz="2400">
                <a:solidFill>
                  <a:srgbClr val="809641"/>
                </a:solidFill>
              </a:rPr>
              <a:t>"A nevelés az élet szolgálata."</a:t>
            </a:r>
            <a:endParaRPr/>
          </a:p>
          <a:p>
            <a:pPr indent="-190500" lvl="0" marL="342900" rtl="0" algn="l">
              <a:spcBef>
                <a:spcPts val="1000"/>
              </a:spcBef>
              <a:spcAft>
                <a:spcPts val="0"/>
              </a:spcAft>
              <a:buSzPts val="2400"/>
              <a:buFont typeface="Noto Sans Symbols"/>
              <a:buNone/>
            </a:pPr>
            <a:r>
              <a:t/>
            </a:r>
            <a:endParaRPr b="1" sz="2400">
              <a:solidFill>
                <a:srgbClr val="80964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1"/>
          <p:cNvGrpSpPr/>
          <p:nvPr/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90" name="Google Shape;190;p21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2" name="Google Shape;202;p21"/>
          <p:cNvGrpSpPr/>
          <p:nvPr/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03" name="Google Shape;203;p21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1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1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1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5" name="Google Shape;215;p2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1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1"/>
          <p:cNvSpPr/>
          <p:nvPr/>
        </p:nvSpPr>
        <p:spPr>
          <a:xfrm>
            <a:off x="0" y="-786"/>
            <a:ext cx="12192000" cy="6854038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DDE6C3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-1" y="0"/>
            <a:ext cx="4639734" cy="6858000"/>
          </a:xfrm>
          <a:prstGeom prst="rect">
            <a:avLst/>
          </a:prstGeom>
          <a:solidFill>
            <a:srgbClr val="3B372A">
              <a:alpha val="8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1"/>
          <p:cNvSpPr txBox="1"/>
          <p:nvPr>
            <p:ph type="title"/>
          </p:nvPr>
        </p:nvSpPr>
        <p:spPr>
          <a:xfrm>
            <a:off x="540279" y="967417"/>
            <a:ext cx="3778870" cy="3943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4000"/>
              <a:buFont typeface="Century Gothic"/>
              <a:buNone/>
            </a:pPr>
            <a:r>
              <a:rPr lang="hu-HU" sz="4000">
                <a:solidFill>
                  <a:srgbClr val="FEFFFF"/>
                </a:solidFill>
              </a:rPr>
              <a:t>A múlt és jelen kapcsolata</a:t>
            </a:r>
            <a:br>
              <a:rPr lang="hu-HU" sz="4000">
                <a:solidFill>
                  <a:srgbClr val="FEFFFF"/>
                </a:solidFill>
              </a:rPr>
            </a:br>
            <a:br>
              <a:rPr lang="hu-HU" sz="4000"/>
            </a:br>
            <a:r>
              <a:rPr lang="hu-HU" sz="4000">
                <a:solidFill>
                  <a:srgbClr val="FEFFFF"/>
                </a:solidFill>
              </a:rPr>
              <a:t>Bosco Szent János (Don Bosco)</a:t>
            </a:r>
            <a:endParaRPr/>
          </a:p>
        </p:txBody>
      </p:sp>
      <p:sp>
        <p:nvSpPr>
          <p:cNvPr id="220" name="Google Shape;220;p21"/>
          <p:cNvSpPr/>
          <p:nvPr/>
        </p:nvSpPr>
        <p:spPr>
          <a:xfrm>
            <a:off x="0" y="5033007"/>
            <a:ext cx="5404022" cy="857047"/>
          </a:xfrm>
          <a:custGeom>
            <a:rect b="b" l="l" r="r" t="t"/>
            <a:pathLst>
              <a:path extrusionOk="0" h="163" w="1117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Szaléziak.HU - Don Bosco és a szeretet" id="221" name="Google Shape;22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7994" y="2022525"/>
            <a:ext cx="5640502" cy="2820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oogle Shape;226;p22"/>
          <p:cNvGrpSpPr/>
          <p:nvPr/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227" name="Google Shape;227;p22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2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2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2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2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2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2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2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2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2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2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2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9" name="Google Shape;239;p22"/>
          <p:cNvGrpSpPr/>
          <p:nvPr/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0" name="Google Shape;240;p22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2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2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2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2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2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22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2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2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22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2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2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2" name="Google Shape;252;p22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2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2"/>
          <p:cNvSpPr/>
          <p:nvPr/>
        </p:nvSpPr>
        <p:spPr>
          <a:xfrm>
            <a:off x="0" y="-786"/>
            <a:ext cx="12192000" cy="6854038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DDE6C3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5" name="Google Shape;255;p22"/>
          <p:cNvSpPr/>
          <p:nvPr/>
        </p:nvSpPr>
        <p:spPr>
          <a:xfrm>
            <a:off x="-1" y="0"/>
            <a:ext cx="4639734" cy="6858000"/>
          </a:xfrm>
          <a:prstGeom prst="rect">
            <a:avLst/>
          </a:prstGeom>
          <a:solidFill>
            <a:srgbClr val="3B372A">
              <a:alpha val="8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2"/>
          <p:cNvSpPr txBox="1"/>
          <p:nvPr>
            <p:ph type="title"/>
          </p:nvPr>
        </p:nvSpPr>
        <p:spPr>
          <a:xfrm>
            <a:off x="540279" y="967417"/>
            <a:ext cx="3778870" cy="35979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ct val="100000"/>
              <a:buFont typeface="Century Gothic"/>
              <a:buNone/>
            </a:pPr>
            <a:r>
              <a:rPr lang="hu-HU" sz="4000">
                <a:solidFill>
                  <a:srgbClr val="FEFFFF"/>
                </a:solidFill>
              </a:rPr>
              <a:t>A múlt és jelen kapcsolata</a:t>
            </a:r>
            <a:br>
              <a:rPr lang="hu-HU" sz="4000">
                <a:solidFill>
                  <a:srgbClr val="FEFFFF"/>
                </a:solidFill>
              </a:rPr>
            </a:br>
            <a:br>
              <a:rPr lang="hu-HU" sz="4000"/>
            </a:br>
            <a:r>
              <a:rPr lang="hu-HU" sz="4000">
                <a:solidFill>
                  <a:srgbClr val="FEFFFF"/>
                </a:solidFill>
              </a:rPr>
              <a:t> Joseph Kentenich atya</a:t>
            </a:r>
            <a:br>
              <a:rPr lang="hu-HU" sz="4000">
                <a:solidFill>
                  <a:srgbClr val="FEFFFF"/>
                </a:solidFill>
              </a:rPr>
            </a:br>
            <a:endParaRPr sz="4000">
              <a:solidFill>
                <a:srgbClr val="FEFFFF"/>
              </a:solidFill>
            </a:endParaRPr>
          </a:p>
        </p:txBody>
      </p:sp>
      <p:sp>
        <p:nvSpPr>
          <p:cNvPr id="257" name="Google Shape;257;p22"/>
          <p:cNvSpPr/>
          <p:nvPr/>
        </p:nvSpPr>
        <p:spPr>
          <a:xfrm>
            <a:off x="0" y="5033007"/>
            <a:ext cx="5404022" cy="857047"/>
          </a:xfrm>
          <a:custGeom>
            <a:rect b="b" l="l" r="r" t="t"/>
            <a:pathLst>
              <a:path extrusionOk="0" h="163" w="1117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Joseph Kentenich - Wikipedia" id="258" name="Google Shape;25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25723" y="967417"/>
            <a:ext cx="3365044" cy="4930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23"/>
          <p:cNvGrpSpPr/>
          <p:nvPr/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264" name="Google Shape;264;p23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23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23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3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23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3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3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6" name="Google Shape;276;p23"/>
          <p:cNvGrpSpPr/>
          <p:nvPr/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7" name="Google Shape;277;p23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3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3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3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3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3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3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3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3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3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9" name="Google Shape;289;p23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3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3"/>
          <p:cNvSpPr/>
          <p:nvPr/>
        </p:nvSpPr>
        <p:spPr>
          <a:xfrm>
            <a:off x="0" y="-786"/>
            <a:ext cx="12192000" cy="6854038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DDE6C3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2" name="Google Shape;292;p23"/>
          <p:cNvSpPr/>
          <p:nvPr/>
        </p:nvSpPr>
        <p:spPr>
          <a:xfrm>
            <a:off x="-1" y="0"/>
            <a:ext cx="4639734" cy="6858000"/>
          </a:xfrm>
          <a:prstGeom prst="rect">
            <a:avLst/>
          </a:prstGeom>
          <a:solidFill>
            <a:srgbClr val="3B372A">
              <a:alpha val="8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3"/>
          <p:cNvSpPr txBox="1"/>
          <p:nvPr>
            <p:ph type="title"/>
          </p:nvPr>
        </p:nvSpPr>
        <p:spPr>
          <a:xfrm>
            <a:off x="540279" y="967417"/>
            <a:ext cx="3778870" cy="3943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4000"/>
              <a:buFont typeface="Century Gothic"/>
              <a:buNone/>
            </a:pPr>
            <a:r>
              <a:rPr lang="hu-HU" sz="4000">
                <a:solidFill>
                  <a:srgbClr val="FEFFFF"/>
                </a:solidFill>
              </a:rPr>
              <a:t>A múlt és jelen kapcsolata</a:t>
            </a:r>
            <a:br>
              <a:rPr lang="hu-HU" sz="4000">
                <a:solidFill>
                  <a:srgbClr val="FEFFFF"/>
                </a:solidFill>
              </a:rPr>
            </a:br>
            <a:br>
              <a:rPr lang="hu-HU" sz="4000"/>
            </a:br>
            <a:r>
              <a:rPr lang="hu-HU" sz="4000">
                <a:solidFill>
                  <a:srgbClr val="FEFFFF"/>
                </a:solidFill>
              </a:rPr>
              <a:t>Uzsalyné Dr. Pécsi Rita</a:t>
            </a:r>
            <a:endParaRPr/>
          </a:p>
        </p:txBody>
      </p:sp>
      <p:sp>
        <p:nvSpPr>
          <p:cNvPr id="294" name="Google Shape;294;p23"/>
          <p:cNvSpPr/>
          <p:nvPr/>
        </p:nvSpPr>
        <p:spPr>
          <a:xfrm>
            <a:off x="0" y="5033007"/>
            <a:ext cx="5404022" cy="857047"/>
          </a:xfrm>
          <a:custGeom>
            <a:rect b="b" l="l" r="r" t="t"/>
            <a:pathLst>
              <a:path extrusionOk="0" h="163" w="1117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Pécsi Rita: „Építsünk oázisokat minél többen a nevelés mai sivatagjában” |  Képmás" id="295" name="Google Shape;29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7994" y="1317463"/>
            <a:ext cx="5640502" cy="4230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24"/>
          <p:cNvGrpSpPr/>
          <p:nvPr/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301" name="Google Shape;301;p24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4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24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24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24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4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4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4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4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4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4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4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3" name="Google Shape;313;p24"/>
          <p:cNvGrpSpPr/>
          <p:nvPr/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314" name="Google Shape;314;p24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24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24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24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4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4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4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4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4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4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4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4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6" name="Google Shape;326;p24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4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4"/>
          <p:cNvSpPr/>
          <p:nvPr/>
        </p:nvSpPr>
        <p:spPr>
          <a:xfrm>
            <a:off x="0" y="-786"/>
            <a:ext cx="12192000" cy="6854038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DDE6C3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9" name="Google Shape;329;p24"/>
          <p:cNvSpPr/>
          <p:nvPr/>
        </p:nvSpPr>
        <p:spPr>
          <a:xfrm>
            <a:off x="-1" y="0"/>
            <a:ext cx="4639734" cy="6858000"/>
          </a:xfrm>
          <a:prstGeom prst="rect">
            <a:avLst/>
          </a:prstGeom>
          <a:solidFill>
            <a:srgbClr val="3B372A">
              <a:alpha val="8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24"/>
          <p:cNvSpPr txBox="1"/>
          <p:nvPr>
            <p:ph type="title"/>
          </p:nvPr>
        </p:nvSpPr>
        <p:spPr>
          <a:xfrm>
            <a:off x="540279" y="967417"/>
            <a:ext cx="3778870" cy="3943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3700"/>
              <a:buFont typeface="Century Gothic"/>
              <a:buNone/>
            </a:pPr>
            <a:r>
              <a:rPr lang="hu-HU" sz="3700">
                <a:solidFill>
                  <a:srgbClr val="FEFFFF"/>
                </a:solidFill>
              </a:rPr>
              <a:t>Saját tapasztalataink</a:t>
            </a:r>
            <a:endParaRPr/>
          </a:p>
        </p:txBody>
      </p:sp>
      <p:sp>
        <p:nvSpPr>
          <p:cNvPr id="331" name="Google Shape;331;p24"/>
          <p:cNvSpPr/>
          <p:nvPr/>
        </p:nvSpPr>
        <p:spPr>
          <a:xfrm>
            <a:off x="0" y="5033007"/>
            <a:ext cx="5404022" cy="857047"/>
          </a:xfrm>
          <a:custGeom>
            <a:rect b="b" l="l" r="r" t="t"/>
            <a:pathLst>
              <a:path extrusionOk="0" h="163" w="1117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Bátor Tábor Alapítvány - Edisonplatform" id="332" name="Google Shape;332;p24"/>
          <p:cNvPicPr preferRelativeResize="0"/>
          <p:nvPr/>
        </p:nvPicPr>
        <p:blipFill rotWithShape="1">
          <a:blip r:embed="rId3">
            <a:alphaModFix/>
          </a:blip>
          <a:srcRect b="0" l="24165" r="9260" t="9091"/>
          <a:stretch/>
        </p:blipFill>
        <p:spPr>
          <a:xfrm>
            <a:off x="5693426" y="967417"/>
            <a:ext cx="5429637" cy="4930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5"/>
          <p:cNvSpPr txBox="1"/>
          <p:nvPr>
            <p:ph type="title"/>
          </p:nvPr>
        </p:nvSpPr>
        <p:spPr>
          <a:xfrm>
            <a:off x="2592925" y="624110"/>
            <a:ext cx="8911687" cy="927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entury Gothic"/>
              <a:buNone/>
            </a:pPr>
            <a:r>
              <a:rPr lang="hu-HU">
                <a:solidFill>
                  <a:srgbClr val="C00000"/>
                </a:solidFill>
              </a:rPr>
              <a:t>Az Organikus Pedagógiai rendszer….</a:t>
            </a:r>
            <a:endParaRPr/>
          </a:p>
        </p:txBody>
      </p:sp>
      <p:sp>
        <p:nvSpPr>
          <p:cNvPr id="338" name="Google Shape;338;p25"/>
          <p:cNvSpPr txBox="1"/>
          <p:nvPr>
            <p:ph idx="1" type="body"/>
          </p:nvPr>
        </p:nvSpPr>
        <p:spPr>
          <a:xfrm>
            <a:off x="2589212" y="1671781"/>
            <a:ext cx="8915400" cy="46551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hu-HU">
                <a:solidFill>
                  <a:srgbClr val="C00000"/>
                </a:solidFill>
              </a:rPr>
              <a:t>Az </a:t>
            </a:r>
            <a:r>
              <a:rPr lang="hu-HU" u="sng">
                <a:solidFill>
                  <a:srgbClr val="C00000"/>
                </a:solidFill>
              </a:rPr>
              <a:t>életből</a:t>
            </a:r>
            <a:r>
              <a:rPr lang="hu-HU">
                <a:solidFill>
                  <a:srgbClr val="C00000"/>
                </a:solidFill>
              </a:rPr>
              <a:t> és a </a:t>
            </a:r>
            <a:r>
              <a:rPr lang="hu-HU" u="sng">
                <a:solidFill>
                  <a:srgbClr val="C00000"/>
                </a:solidFill>
              </a:rPr>
              <a:t>keresztény antropológiából </a:t>
            </a:r>
            <a:r>
              <a:rPr lang="hu-HU">
                <a:solidFill>
                  <a:srgbClr val="C00000"/>
                </a:solidFill>
              </a:rPr>
              <a:t>indul ki.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hu-HU" u="sng">
                <a:solidFill>
                  <a:srgbClr val="C00000"/>
                </a:solidFill>
              </a:rPr>
              <a:t>Szemlélete</a:t>
            </a:r>
            <a:r>
              <a:rPr lang="hu-HU">
                <a:solidFill>
                  <a:srgbClr val="C00000"/>
                </a:solidFill>
              </a:rPr>
              <a:t> nagyon előremutató (agykutatások, érzelmi intelligencia).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hu-HU">
                <a:solidFill>
                  <a:srgbClr val="C00000"/>
                </a:solidFill>
              </a:rPr>
              <a:t>„A tudomány és az élet násza”. (P. R.)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hu-HU">
                <a:solidFill>
                  <a:srgbClr val="C00000"/>
                </a:solidFill>
              </a:rPr>
              <a:t>„A személyes megszólítottság útja.” (P.R.)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hu-HU">
                <a:solidFill>
                  <a:srgbClr val="C00000"/>
                </a:solidFill>
              </a:rPr>
              <a:t>„A kölcsönös, szeretetteljes kötődés útja.” (P.R.)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hu-HU">
                <a:solidFill>
                  <a:srgbClr val="C00000"/>
                </a:solidFill>
              </a:rPr>
              <a:t>„Nevelői személyiségtípus: a szerető ember.” (P. R.)</a:t>
            </a:r>
            <a:endParaRPr/>
          </a:p>
          <a:p>
            <a:pPr indent="0" lvl="8" marL="3657600" rtl="0" algn="l">
              <a:spcBef>
                <a:spcPts val="1000"/>
              </a:spcBef>
              <a:spcAft>
                <a:spcPts val="0"/>
              </a:spcAft>
              <a:buSzPts val="1200"/>
              <a:buNone/>
            </a:pPr>
            <a:r>
              <a:rPr lang="hu-HU">
                <a:solidFill>
                  <a:srgbClr val="C00000"/>
                </a:solidFill>
              </a:rPr>
              <a:t>			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z organikus pedagógiai képzésről" id="343" name="Google Shape;34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72510" y="581892"/>
            <a:ext cx="6724072" cy="5966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zálak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